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5" r:id="rId5"/>
    <p:sldId id="263" r:id="rId6"/>
    <p:sldId id="274" r:id="rId7"/>
    <p:sldId id="279" r:id="rId8"/>
    <p:sldId id="272" r:id="rId9"/>
    <p:sldId id="276" r:id="rId10"/>
    <p:sldId id="281" r:id="rId11"/>
    <p:sldId id="277" r:id="rId12"/>
    <p:sldId id="278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20" y="-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368A-80C2-4D97-8C56-FA2091CE7987}" type="datetimeFigureOut">
              <a:rPr lang="uk-UA" smtClean="0"/>
              <a:t>5/7/19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B1A4-7AD0-4DA0-B6EC-6B7097733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94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368A-80C2-4D97-8C56-FA2091CE7987}" type="datetimeFigureOut">
              <a:rPr lang="uk-UA" smtClean="0"/>
              <a:t>5/7/19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B1A4-7AD0-4DA0-B6EC-6B7097733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47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368A-80C2-4D97-8C56-FA2091CE7987}" type="datetimeFigureOut">
              <a:rPr lang="uk-UA" smtClean="0"/>
              <a:t>5/7/19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B1A4-7AD0-4DA0-B6EC-6B7097733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03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368A-80C2-4D97-8C56-FA2091CE7987}" type="datetimeFigureOut">
              <a:rPr lang="uk-UA" smtClean="0"/>
              <a:t>5/7/19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B1A4-7AD0-4DA0-B6EC-6B7097733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958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368A-80C2-4D97-8C56-FA2091CE7987}" type="datetimeFigureOut">
              <a:rPr lang="uk-UA" smtClean="0"/>
              <a:t>5/7/19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B1A4-7AD0-4DA0-B6EC-6B7097733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529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368A-80C2-4D97-8C56-FA2091CE7987}" type="datetimeFigureOut">
              <a:rPr lang="uk-UA" smtClean="0"/>
              <a:t>5/7/19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B1A4-7AD0-4DA0-B6EC-6B7097733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221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368A-80C2-4D97-8C56-FA2091CE7987}" type="datetimeFigureOut">
              <a:rPr lang="uk-UA" smtClean="0"/>
              <a:t>5/7/19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B1A4-7AD0-4DA0-B6EC-6B7097733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322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368A-80C2-4D97-8C56-FA2091CE7987}" type="datetimeFigureOut">
              <a:rPr lang="uk-UA" smtClean="0"/>
              <a:t>5/7/19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B1A4-7AD0-4DA0-B6EC-6B7097733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718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368A-80C2-4D97-8C56-FA2091CE7987}" type="datetimeFigureOut">
              <a:rPr lang="uk-UA" smtClean="0"/>
              <a:t>5/7/19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B1A4-7AD0-4DA0-B6EC-6B7097733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66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368A-80C2-4D97-8C56-FA2091CE7987}" type="datetimeFigureOut">
              <a:rPr lang="uk-UA" smtClean="0"/>
              <a:t>5/7/19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B1A4-7AD0-4DA0-B6EC-6B7097733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98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368A-80C2-4D97-8C56-FA2091CE7987}" type="datetimeFigureOut">
              <a:rPr lang="uk-UA" smtClean="0"/>
              <a:t>5/7/19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B1A4-7AD0-4DA0-B6EC-6B7097733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4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368A-80C2-4D97-8C56-FA2091CE7987}" type="datetimeFigureOut">
              <a:rPr lang="uk-UA" smtClean="0"/>
              <a:t>5/7/19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AB1A4-7AD0-4DA0-B6EC-6B7097733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921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3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40" r="85938"/>
          <a:stretch/>
        </p:blipFill>
        <p:spPr>
          <a:xfrm>
            <a:off x="0" y="6249133"/>
            <a:ext cx="1147354" cy="608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285" y="362857"/>
            <a:ext cx="2812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ВИТРАТИ</a:t>
            </a:r>
          </a:p>
          <a:p>
            <a:r>
              <a:rPr lang="uk-UA" sz="2400" b="1" dirty="0" smtClean="0"/>
              <a:t>З МІСЦЕВИХ БЮДЖЕТІВ </a:t>
            </a:r>
          </a:p>
          <a:p>
            <a:r>
              <a:rPr lang="uk-UA" sz="2400" b="1" dirty="0" smtClean="0"/>
              <a:t>НА ПОПОВНЕННЯ БІБЛІОТЕЧНИХ ФОНДІВ </a:t>
            </a:r>
          </a:p>
          <a:p>
            <a:r>
              <a:rPr lang="uk-UA" sz="2400" b="1" dirty="0" smtClean="0"/>
              <a:t>2016-2018 рр. </a:t>
            </a:r>
          </a:p>
          <a:p>
            <a:r>
              <a:rPr lang="uk-UA" sz="2400" b="1" dirty="0" smtClean="0"/>
              <a:t>(грн)</a:t>
            </a:r>
            <a:endParaRPr lang="en-US" sz="2400" b="1" dirty="0"/>
          </a:p>
        </p:txBody>
      </p:sp>
      <p:pic>
        <p:nvPicPr>
          <p:cNvPr id="5" name="Picture 4" descr="місцеві-final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24" y="0"/>
            <a:ext cx="9359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5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40" r="85938"/>
          <a:stretch/>
        </p:blipFill>
        <p:spPr>
          <a:xfrm>
            <a:off x="0" y="6249133"/>
            <a:ext cx="1147354" cy="608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285" y="362857"/>
            <a:ext cx="28121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НАЙПОПУЛЯРНІШІ ПОДІЇ СЕРЕД ВИДАВЦІВ</a:t>
            </a:r>
            <a:endParaRPr lang="en-US" sz="2400" b="1" dirty="0"/>
          </a:p>
        </p:txBody>
      </p:sp>
      <p:pic>
        <p:nvPicPr>
          <p:cNvPr id="4" name="Picture 3" descr="Screen Shot 2019-04-24 at 00.32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2" y="2024744"/>
            <a:ext cx="119761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6248400"/>
            <a:ext cx="744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Дані дослідження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Ukrainian Reading and 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Р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ublishing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 2018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2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0142" y="689429"/>
            <a:ext cx="337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ДЯКУЮ!</a:t>
            </a:r>
            <a:endParaRPr lang="en-US" sz="3600" b="1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40" r="85938"/>
          <a:stretch/>
        </p:blipFill>
        <p:spPr>
          <a:xfrm>
            <a:off x="7448453" y="4118428"/>
            <a:ext cx="4637833" cy="24611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0142" y="4408715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Ірина Батуревич</a:t>
            </a:r>
          </a:p>
          <a:p>
            <a:r>
              <a:rPr lang="uk-UA" sz="2400" dirty="0" smtClean="0"/>
              <a:t>начальник аналітичного відділу</a:t>
            </a:r>
            <a:endParaRPr lang="en-US" sz="2400" dirty="0" smtClean="0"/>
          </a:p>
          <a:p>
            <a:r>
              <a:rPr lang="uk-UA" sz="2400" dirty="0" smtClean="0"/>
              <a:t>+380 67 503 69 68</a:t>
            </a:r>
          </a:p>
          <a:p>
            <a:r>
              <a:rPr lang="en-US" sz="2400" dirty="0" err="1" smtClean="0"/>
              <a:t>Uik.i.baturevych@gmail.com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276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76200"/>
            <a:ext cx="11924808" cy="66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9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40" r="85938"/>
          <a:stretch/>
        </p:blipFill>
        <p:spPr>
          <a:xfrm>
            <a:off x="0" y="6249133"/>
            <a:ext cx="1147354" cy="608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/>
          <a:stretch/>
        </p:blipFill>
        <p:spPr>
          <a:xfrm>
            <a:off x="1317171" y="59186"/>
            <a:ext cx="10417629" cy="67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2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2" y="2545581"/>
            <a:ext cx="11335502" cy="431241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3658" y="746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Наша місія:</a:t>
            </a:r>
          </a:p>
          <a:p>
            <a:r>
              <a:rPr lang="uk-UA" dirty="0" smtClean="0"/>
              <a:t>Відкривати Україну світові,</a:t>
            </a:r>
          </a:p>
          <a:p>
            <a:r>
              <a:rPr lang="uk-UA" dirty="0" smtClean="0"/>
              <a:t>а українцям – світ через книги.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523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4658"/>
            <a:ext cx="10434918" cy="58689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НАШІ ЦІННОСТІ:</a:t>
            </a:r>
            <a:endParaRPr lang="uk-UA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40" r="85938"/>
          <a:stretch/>
        </p:blipFill>
        <p:spPr>
          <a:xfrm>
            <a:off x="0" y="6249133"/>
            <a:ext cx="1147354" cy="6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8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751" y="3526427"/>
            <a:ext cx="6255490" cy="21039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543" y="5484654"/>
            <a:ext cx="764895" cy="8297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544" y="2427614"/>
            <a:ext cx="764895" cy="829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12734"/>
          <a:stretch/>
        </p:blipFill>
        <p:spPr>
          <a:xfrm>
            <a:off x="238968" y="175135"/>
            <a:ext cx="7561512" cy="1566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449" y="2465218"/>
            <a:ext cx="499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2018: 114 544 766</a:t>
            </a:r>
            <a:endParaRPr lang="uk-UA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064829" y="2457751"/>
            <a:ext cx="4844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986 449 книжок </a:t>
            </a:r>
            <a:endParaRPr lang="uk-UA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831741" y="5523538"/>
            <a:ext cx="475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2019: 87 000 000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04886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10" y="4466227"/>
            <a:ext cx="6255490" cy="2103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2734"/>
          <a:stretch/>
        </p:blipFill>
        <p:spPr>
          <a:xfrm>
            <a:off x="238968" y="175135"/>
            <a:ext cx="7561512" cy="1566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6500" y="2463800"/>
            <a:ext cx="454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600" dirty="0" smtClean="0"/>
              <a:t>?</a:t>
            </a:r>
            <a:endParaRPr lang="en-US" sz="19600" dirty="0"/>
          </a:p>
        </p:txBody>
      </p:sp>
    </p:spTree>
    <p:extLst>
      <p:ext uri="{BB962C8B-B14F-4D97-AF65-F5344CB8AC3E}">
        <p14:creationId xmlns:p14="http://schemas.microsoft.com/office/powerpoint/2010/main" val="424994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7104" t="6627" r="6904" b="20373"/>
          <a:stretch/>
        </p:blipFill>
        <p:spPr>
          <a:xfrm>
            <a:off x="4116264" y="1535194"/>
            <a:ext cx="7541006" cy="5051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82" y="1332145"/>
            <a:ext cx="7917406" cy="5348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"/>
            <a:ext cx="8901721" cy="14586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49742" y="500530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2018</a:t>
            </a:r>
            <a:endParaRPr lang="uk-UA" sz="4000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40" r="85938"/>
          <a:stretch/>
        </p:blipFill>
        <p:spPr>
          <a:xfrm>
            <a:off x="0" y="6249133"/>
            <a:ext cx="1147354" cy="6088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6225" y="5005309"/>
            <a:ext cx="122341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000" dirty="0" smtClean="0"/>
              <a:t>2019</a:t>
            </a:r>
            <a:endParaRPr lang="uk-UA" sz="4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368" y="2280429"/>
            <a:ext cx="1783235" cy="14860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3" y="4060921"/>
            <a:ext cx="2728720" cy="10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0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40" r="85938"/>
          <a:stretch/>
        </p:blipFill>
        <p:spPr>
          <a:xfrm>
            <a:off x="0" y="6249133"/>
            <a:ext cx="1147354" cy="608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285" y="362857"/>
            <a:ext cx="2812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ВИТРАТИ</a:t>
            </a:r>
          </a:p>
          <a:p>
            <a:r>
              <a:rPr lang="uk-UA" sz="2400" b="1" dirty="0" smtClean="0"/>
              <a:t>З ДЕРЖАВНОГО БЮДЖЕТУ НА ПОПОВНЕННЯ БІБЛІОТЕЧНИХ ФОНДІВ </a:t>
            </a:r>
          </a:p>
          <a:p>
            <a:r>
              <a:rPr lang="uk-UA" sz="2400" b="1" dirty="0" smtClean="0"/>
              <a:t>2016-2018 рр. </a:t>
            </a:r>
          </a:p>
          <a:p>
            <a:r>
              <a:rPr lang="uk-UA" sz="2400" b="1" dirty="0" smtClean="0"/>
              <a:t>(грн)</a:t>
            </a:r>
            <a:endParaRPr lang="en-US" sz="2400" b="1" dirty="0"/>
          </a:p>
        </p:txBody>
      </p:sp>
      <p:pic>
        <p:nvPicPr>
          <p:cNvPr id="6" name="Picture 5" descr="державні_f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47" y="0"/>
            <a:ext cx="9359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7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93</Words>
  <Application>Microsoft Macintosh PowerPoint</Application>
  <PresentationFormat>Custom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НАШІ ЦІННОСТІ: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Ira Baturevych</cp:lastModifiedBy>
  <cp:revision>31</cp:revision>
  <dcterms:created xsi:type="dcterms:W3CDTF">2019-02-13T09:09:59Z</dcterms:created>
  <dcterms:modified xsi:type="dcterms:W3CDTF">2019-05-09T17:33:04Z</dcterms:modified>
</cp:coreProperties>
</file>